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92" r:id="rId5"/>
    <p:sldId id="275" r:id="rId6"/>
    <p:sldId id="276" r:id="rId7"/>
    <p:sldId id="277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278" r:id="rId19"/>
    <p:sldId id="293" r:id="rId20"/>
    <p:sldId id="289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9536D73-6BB0-47BA-A72D-EE4B48E242D5}">
          <p14:sldIdLst>
            <p14:sldId id="292"/>
            <p14:sldId id="275"/>
            <p14:sldId id="276"/>
            <p14:sldId id="277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278"/>
            <p14:sldId id="293"/>
            <p14:sldId id="2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4400"/>
    <a:srgbClr val="AEC2D8"/>
    <a:srgbClr val="446992"/>
    <a:srgbClr val="98432A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5634"/>
  </p:normalViewPr>
  <p:slideViewPr>
    <p:cSldViewPr snapToGrid="0" showGuides="1">
      <p:cViewPr>
        <p:scale>
          <a:sx n="100" d="100"/>
          <a:sy n="100" d="100"/>
        </p:scale>
        <p:origin x="174" y="600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10/16/2024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87834D1B-A726-18FB-799A-8294A1FE8A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63B9152-B336-5993-1C67-48946279B0E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253B2-FD87-4AAE-AF69-14FE02FB4D05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598999B6-0E65-F457-D4BF-F96BE9F9A9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76FEA9E-549C-DA0D-8B3C-832BF1072B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EDBB3-C345-4EAB-AB5D-9FB3AF589CF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Slide Image Placeholder 11">
            <a:extLst>
              <a:ext uri="{FF2B5EF4-FFF2-40B4-BE49-F238E27FC236}">
                <a16:creationId xmlns:a16="http://schemas.microsoft.com/office/drawing/2014/main" id="{F627E2FE-9CC2-836E-40FC-1A1183B951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13B0C97-27B2-A894-9DEA-82E460C91F1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4317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10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023760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80786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7645480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9666877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2312427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4172318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9541750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17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416909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584862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390635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9178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434503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199499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7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256914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8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586001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9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472338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rgbClr val="44678D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 noProof="0"/>
              <a:t>Click icon to add picture</a:t>
            </a:r>
            <a:endParaRPr lang="en-US" altLang="zh-CN" noProof="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984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 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tx2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noProof="0" dirty="0"/>
              <a:t>Click to edit </a:t>
            </a:r>
            <a:r>
              <a:rPr lang="en-US" altLang="zh-CN" noProof="0" dirty="0"/>
              <a:t>Text </a:t>
            </a:r>
            <a:r>
              <a:rPr lang="en-US" noProof="0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2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noProof="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/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aryarajeev.wixsite.com/data-insights-portfo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Supply Chain Analysis </a:t>
            </a:r>
            <a:br>
              <a:rPr lang="en-US" dirty="0"/>
            </a:br>
            <a:r>
              <a:rPr lang="en-US" dirty="0"/>
              <a:t>in FMCG Domain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Presenter  </a:t>
            </a:r>
          </a:p>
          <a:p>
            <a:r>
              <a:rPr lang="en-US" dirty="0"/>
              <a:t>Aryadevi R</a:t>
            </a:r>
          </a:p>
        </p:txBody>
      </p:sp>
      <p:pic>
        <p:nvPicPr>
          <p:cNvPr id="12" name="Shape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84315" y="398445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3" name="Shape 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97686" y="106446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CE6A8FB6-9FA6-7CB5-3C79-E4744D6CB0D5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5"/>
          <a:srcRect l="6518" r="65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5B0182B-55F2-3D58-8CE6-865274103D5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IN" dirty="0"/>
              <a:t>Number of orders delivered In Full Quantity / Total number of orders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5464D15A-1F86-3CA9-EF71-6180E743453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IN" dirty="0"/>
              <a:t>Number of orders delivered both In Full &amp; On Time / Total number of orders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8E9238E-BBD8-F660-F679-96CD4C59166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IN" dirty="0"/>
              <a:t>Average of On-Time Target from dim_targets_order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C879AFE-61E3-84F9-1B32-B42FAC547A33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IN" dirty="0"/>
              <a:t>Average of In-Full Target from dim_targets_orders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CC3059EF-1865-65D7-8A16-9671127CC43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IN" dirty="0"/>
              <a:t>Average of OTIF Target from dim_targets_orders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EDDCD6A-F28F-8457-53CB-8C5384581F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IN" dirty="0"/>
              <a:t>In Full Delivery (IF%)</a:t>
            </a:r>
          </a:p>
        </p:txBody>
      </p:sp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Solution Approach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08428F9-CB29-41C7-EE35-5DFC89C8D005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IN" dirty="0"/>
              <a:t>On Time In Full (OTIF%)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59A6771E-7FEE-5083-CEB6-633D03102E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IN" dirty="0"/>
              <a:t>On Time Target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BBBE704-2D4E-D388-DD15-061F6E2D8AF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IN" dirty="0"/>
              <a:t>In Full Target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A08B9F3-59CB-79E5-DE05-8D3186C6F37B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IN" dirty="0"/>
              <a:t>On Time In Full Target</a:t>
            </a:r>
          </a:p>
        </p:txBody>
      </p:sp>
    </p:spTree>
    <p:extLst>
      <p:ext uri="{BB962C8B-B14F-4D97-AF65-F5344CB8AC3E}">
        <p14:creationId xmlns:p14="http://schemas.microsoft.com/office/powerpoint/2010/main" val="2459196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Order Analysis Dashboard</a:t>
            </a:r>
          </a:p>
        </p:txBody>
      </p:sp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67E91A56-0A50-5428-EDDE-098EFAB10972}"/>
              </a:ext>
            </a:extLst>
          </p:cNvPr>
          <p:cNvPicPr>
            <a:picLocks noGrp="1" noChangeAspect="1"/>
          </p:cNvPicPr>
          <p:nvPr>
            <p:ph type="chart" sz="quarter" idx="27"/>
          </p:nvPr>
        </p:nvPicPr>
        <p:blipFill>
          <a:blip r:embed="rId3"/>
          <a:stretch/>
        </p:blipFill>
        <p:spPr>
          <a:xfrm>
            <a:off x="2341885" y="1622425"/>
            <a:ext cx="7381230" cy="4156075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E5264C-DBDB-02C7-3394-9F22EDFE9706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9224920" y="3908658"/>
            <a:ext cx="674977" cy="51752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4B4F61-C16E-CCF5-4F0A-C29E1336E775}"/>
              </a:ext>
            </a:extLst>
          </p:cNvPr>
          <p:cNvCxnSpPr>
            <a:cxnSpLocks/>
          </p:cNvCxnSpPr>
          <p:nvPr/>
        </p:nvCxnSpPr>
        <p:spPr>
          <a:xfrm>
            <a:off x="9307189" y="4319100"/>
            <a:ext cx="623087" cy="14770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FD597A-8F48-E69B-EC1B-8078213AE8AE}"/>
              </a:ext>
            </a:extLst>
          </p:cNvPr>
          <p:cNvCxnSpPr>
            <a:cxnSpLocks/>
          </p:cNvCxnSpPr>
          <p:nvPr/>
        </p:nvCxnSpPr>
        <p:spPr>
          <a:xfrm flipV="1">
            <a:off x="9307189" y="4466803"/>
            <a:ext cx="623087" cy="24613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6E7CC0-3B32-30E2-AEDA-192B67B8A1CD}"/>
              </a:ext>
            </a:extLst>
          </p:cNvPr>
          <p:cNvCxnSpPr>
            <a:cxnSpLocks/>
          </p:cNvCxnSpPr>
          <p:nvPr/>
        </p:nvCxnSpPr>
        <p:spPr>
          <a:xfrm flipV="1">
            <a:off x="9346867" y="4466802"/>
            <a:ext cx="583409" cy="59925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147DCEE-AB8F-A20B-D3B4-3331399DA582}"/>
              </a:ext>
            </a:extLst>
          </p:cNvPr>
          <p:cNvSpPr txBox="1"/>
          <p:nvPr/>
        </p:nvSpPr>
        <p:spPr>
          <a:xfrm>
            <a:off x="9723115" y="4286285"/>
            <a:ext cx="155280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IN" sz="1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Filters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5E5ABD93-A05D-D9E7-A248-527C674C7C2B}"/>
              </a:ext>
            </a:extLst>
          </p:cNvPr>
          <p:cNvSpPr/>
          <p:nvPr/>
        </p:nvSpPr>
        <p:spPr>
          <a:xfrm>
            <a:off x="9880570" y="4409360"/>
            <a:ext cx="131975" cy="114890"/>
          </a:xfrm>
          <a:prstGeom prst="flowChartConnector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BCDE95-1FDC-53EB-FDA7-1EBA19ACC235}"/>
              </a:ext>
            </a:extLst>
          </p:cNvPr>
          <p:cNvCxnSpPr>
            <a:cxnSpLocks/>
          </p:cNvCxnSpPr>
          <p:nvPr/>
        </p:nvCxnSpPr>
        <p:spPr>
          <a:xfrm>
            <a:off x="1998482" y="4524250"/>
            <a:ext cx="7635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724FE1B-93A4-BA93-C1A4-5A12D888B227}"/>
              </a:ext>
            </a:extLst>
          </p:cNvPr>
          <p:cNvSpPr txBox="1"/>
          <p:nvPr/>
        </p:nvSpPr>
        <p:spPr>
          <a:xfrm>
            <a:off x="299086" y="3762431"/>
            <a:ext cx="1492235" cy="258532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IN" sz="1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Stacked area chart plotted for customers with Total Order &amp; Total Delivered quantity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13C515A-F269-489A-B9A6-A105AFC1C582}"/>
              </a:ext>
            </a:extLst>
          </p:cNvPr>
          <p:cNvCxnSpPr/>
          <p:nvPr/>
        </p:nvCxnSpPr>
        <p:spPr>
          <a:xfrm>
            <a:off x="9059159" y="3167406"/>
            <a:ext cx="95338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0F04CCB-0409-89FB-AD16-8A6E690F128A}"/>
              </a:ext>
            </a:extLst>
          </p:cNvPr>
          <p:cNvSpPr txBox="1"/>
          <p:nvPr/>
        </p:nvSpPr>
        <p:spPr>
          <a:xfrm>
            <a:off x="10114961" y="2941163"/>
            <a:ext cx="1160956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IN" sz="1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Bunch of cards</a:t>
            </a:r>
          </a:p>
        </p:txBody>
      </p:sp>
    </p:spTree>
    <p:extLst>
      <p:ext uri="{BB962C8B-B14F-4D97-AF65-F5344CB8AC3E}">
        <p14:creationId xmlns:p14="http://schemas.microsoft.com/office/powerpoint/2010/main" val="32848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Order Analysis Dashboard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47DCEE-AB8F-A20B-D3B4-3331399DA582}"/>
              </a:ext>
            </a:extLst>
          </p:cNvPr>
          <p:cNvSpPr txBox="1"/>
          <p:nvPr/>
        </p:nvSpPr>
        <p:spPr>
          <a:xfrm>
            <a:off x="10161512" y="4409636"/>
            <a:ext cx="155280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IN" sz="1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Filters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5E5ABD93-A05D-D9E7-A248-527C674C7C2B}"/>
              </a:ext>
            </a:extLst>
          </p:cNvPr>
          <p:cNvSpPr/>
          <p:nvPr/>
        </p:nvSpPr>
        <p:spPr>
          <a:xfrm>
            <a:off x="10426782" y="4525855"/>
            <a:ext cx="131975" cy="114890"/>
          </a:xfrm>
          <a:prstGeom prst="flowChartConnector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BCDE95-1FDC-53EB-FDA7-1EBA19ACC235}"/>
              </a:ext>
            </a:extLst>
          </p:cNvPr>
          <p:cNvCxnSpPr>
            <a:cxnSpLocks/>
          </p:cNvCxnSpPr>
          <p:nvPr/>
        </p:nvCxnSpPr>
        <p:spPr>
          <a:xfrm>
            <a:off x="744717" y="3572143"/>
            <a:ext cx="7635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724FE1B-93A4-BA93-C1A4-5A12D888B227}"/>
              </a:ext>
            </a:extLst>
          </p:cNvPr>
          <p:cNvSpPr txBox="1"/>
          <p:nvPr/>
        </p:nvSpPr>
        <p:spPr>
          <a:xfrm>
            <a:off x="299086" y="3762431"/>
            <a:ext cx="1492235" cy="203132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IN" sz="1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Stacked </a:t>
            </a:r>
            <a:r>
              <a:rPr lang="en-IN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bar</a:t>
            </a:r>
            <a:r>
              <a:rPr lang="en-IN" sz="1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chart plotted for city for  customer order levels and 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F04CCB-0409-89FB-AD16-8A6E690F128A}"/>
              </a:ext>
            </a:extLst>
          </p:cNvPr>
          <p:cNvSpPr txBox="1"/>
          <p:nvPr/>
        </p:nvSpPr>
        <p:spPr>
          <a:xfrm>
            <a:off x="10467396" y="2664164"/>
            <a:ext cx="1160956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IN" sz="1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Bunch of cards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F96F37-762F-F14B-12D0-7FDB5D941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074" y="1733970"/>
            <a:ext cx="7950685" cy="446747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4B4F61-C16E-CCF5-4F0A-C29E1336E775}"/>
              </a:ext>
            </a:extLst>
          </p:cNvPr>
          <p:cNvCxnSpPr>
            <a:cxnSpLocks/>
          </p:cNvCxnSpPr>
          <p:nvPr/>
        </p:nvCxnSpPr>
        <p:spPr>
          <a:xfrm flipV="1">
            <a:off x="9740786" y="4583300"/>
            <a:ext cx="703758" cy="26794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E5264C-DBDB-02C7-3394-9F22EDFE9706}"/>
              </a:ext>
            </a:extLst>
          </p:cNvPr>
          <p:cNvCxnSpPr>
            <a:cxnSpLocks/>
          </p:cNvCxnSpPr>
          <p:nvPr/>
        </p:nvCxnSpPr>
        <p:spPr>
          <a:xfrm>
            <a:off x="9677879" y="4324536"/>
            <a:ext cx="748903" cy="25876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13C515A-F269-489A-B9A6-A105AFC1C582}"/>
              </a:ext>
            </a:extLst>
          </p:cNvPr>
          <p:cNvCxnSpPr>
            <a:cxnSpLocks/>
          </p:cNvCxnSpPr>
          <p:nvPr/>
        </p:nvCxnSpPr>
        <p:spPr>
          <a:xfrm>
            <a:off x="8246300" y="2895165"/>
            <a:ext cx="21804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1495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Order Analysis Dashboard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47DCEE-AB8F-A20B-D3B4-3331399DA582}"/>
              </a:ext>
            </a:extLst>
          </p:cNvPr>
          <p:cNvSpPr txBox="1"/>
          <p:nvPr/>
        </p:nvSpPr>
        <p:spPr>
          <a:xfrm>
            <a:off x="10297994" y="4426677"/>
            <a:ext cx="155280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IN" sz="1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Filters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5E5ABD93-A05D-D9E7-A248-527C674C7C2B}"/>
              </a:ext>
            </a:extLst>
          </p:cNvPr>
          <p:cNvSpPr/>
          <p:nvPr/>
        </p:nvSpPr>
        <p:spPr>
          <a:xfrm>
            <a:off x="10426782" y="4525855"/>
            <a:ext cx="131975" cy="114890"/>
          </a:xfrm>
          <a:prstGeom prst="flowChartConnector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BCDE95-1FDC-53EB-FDA7-1EBA19ACC235}"/>
              </a:ext>
            </a:extLst>
          </p:cNvPr>
          <p:cNvCxnSpPr>
            <a:cxnSpLocks/>
          </p:cNvCxnSpPr>
          <p:nvPr/>
        </p:nvCxnSpPr>
        <p:spPr>
          <a:xfrm>
            <a:off x="744717" y="3572143"/>
            <a:ext cx="7635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724FE1B-93A4-BA93-C1A4-5A12D888B227}"/>
              </a:ext>
            </a:extLst>
          </p:cNvPr>
          <p:cNvSpPr txBox="1"/>
          <p:nvPr/>
        </p:nvSpPr>
        <p:spPr>
          <a:xfrm>
            <a:off x="299086" y="3762431"/>
            <a:ext cx="1492235" cy="203132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IN" sz="1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Line graph for customer service levels against target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223521-E3E1-850F-566C-81A32A4C3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006" y="1704572"/>
            <a:ext cx="8025690" cy="451652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E5264C-DBDB-02C7-3394-9F22EDFE9706}"/>
              </a:ext>
            </a:extLst>
          </p:cNvPr>
          <p:cNvCxnSpPr>
            <a:cxnSpLocks/>
          </p:cNvCxnSpPr>
          <p:nvPr/>
        </p:nvCxnSpPr>
        <p:spPr>
          <a:xfrm>
            <a:off x="9677879" y="4324536"/>
            <a:ext cx="748903" cy="25876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386B740-D332-2ED9-2164-596AF8721DE2}"/>
              </a:ext>
            </a:extLst>
          </p:cNvPr>
          <p:cNvSpPr/>
          <p:nvPr/>
        </p:nvSpPr>
        <p:spPr>
          <a:xfrm>
            <a:off x="6447934" y="4590854"/>
            <a:ext cx="4006392" cy="1574158"/>
          </a:xfrm>
          <a:custGeom>
            <a:avLst/>
            <a:gdLst>
              <a:gd name="connsiteX0" fmla="*/ 0 w 4006392"/>
              <a:gd name="connsiteY0" fmla="*/ 1366886 h 1574158"/>
              <a:gd name="connsiteX1" fmla="*/ 2875175 w 4006392"/>
              <a:gd name="connsiteY1" fmla="*/ 1461154 h 1574158"/>
              <a:gd name="connsiteX2" fmla="*/ 4006392 w 4006392"/>
              <a:gd name="connsiteY2" fmla="*/ 0 h 1574158"/>
              <a:gd name="connsiteX3" fmla="*/ 4006392 w 4006392"/>
              <a:gd name="connsiteY3" fmla="*/ 0 h 1574158"/>
              <a:gd name="connsiteX4" fmla="*/ 3978111 w 4006392"/>
              <a:gd name="connsiteY4" fmla="*/ 47134 h 1574158"/>
              <a:gd name="connsiteX5" fmla="*/ 3978111 w 4006392"/>
              <a:gd name="connsiteY5" fmla="*/ 47134 h 157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6392" h="1574158">
                <a:moveTo>
                  <a:pt x="0" y="1366886"/>
                </a:moveTo>
                <a:cubicBezTo>
                  <a:pt x="1103721" y="1527927"/>
                  <a:pt x="2207443" y="1688968"/>
                  <a:pt x="2875175" y="1461154"/>
                </a:cubicBezTo>
                <a:cubicBezTo>
                  <a:pt x="3542907" y="1233340"/>
                  <a:pt x="4006392" y="0"/>
                  <a:pt x="4006392" y="0"/>
                </a:cubicBezTo>
                <a:lnTo>
                  <a:pt x="4006392" y="0"/>
                </a:lnTo>
                <a:lnTo>
                  <a:pt x="3978111" y="47134"/>
                </a:lnTo>
                <a:lnTo>
                  <a:pt x="3978111" y="47134"/>
                </a:ln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6557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Order Analysis Dashboard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47DCEE-AB8F-A20B-D3B4-3331399DA582}"/>
              </a:ext>
            </a:extLst>
          </p:cNvPr>
          <p:cNvSpPr txBox="1"/>
          <p:nvPr/>
        </p:nvSpPr>
        <p:spPr>
          <a:xfrm>
            <a:off x="10489876" y="5557331"/>
            <a:ext cx="155280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IN" sz="1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Filters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0D001E8-001E-8A62-EF90-E7DEE0117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139" y="1717562"/>
            <a:ext cx="8771811" cy="4728412"/>
          </a:xfrm>
          <a:prstGeom prst="rect">
            <a:avLst/>
          </a:prstGeom>
        </p:spPr>
      </p:pic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5E5ABD93-A05D-D9E7-A248-527C674C7C2B}"/>
              </a:ext>
            </a:extLst>
          </p:cNvPr>
          <p:cNvSpPr/>
          <p:nvPr/>
        </p:nvSpPr>
        <p:spPr>
          <a:xfrm>
            <a:off x="10730665" y="5695053"/>
            <a:ext cx="131975" cy="114890"/>
          </a:xfrm>
          <a:prstGeom prst="flowChartConnector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24FE1B-93A4-BA93-C1A4-5A12D888B227}"/>
              </a:ext>
            </a:extLst>
          </p:cNvPr>
          <p:cNvSpPr txBox="1"/>
          <p:nvPr/>
        </p:nvSpPr>
        <p:spPr>
          <a:xfrm>
            <a:off x="209888" y="2394408"/>
            <a:ext cx="1492235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IN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Customer table with service levels</a:t>
            </a:r>
            <a:endParaRPr lang="en-IN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BCDE95-1FDC-53EB-FDA7-1EBA19ACC235}"/>
              </a:ext>
            </a:extLst>
          </p:cNvPr>
          <p:cNvCxnSpPr>
            <a:cxnSpLocks/>
          </p:cNvCxnSpPr>
          <p:nvPr/>
        </p:nvCxnSpPr>
        <p:spPr>
          <a:xfrm>
            <a:off x="1034237" y="2269326"/>
            <a:ext cx="7635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E5264C-DBDB-02C7-3394-9F22EDFE9706}"/>
              </a:ext>
            </a:extLst>
          </p:cNvPr>
          <p:cNvCxnSpPr>
            <a:cxnSpLocks/>
          </p:cNvCxnSpPr>
          <p:nvPr/>
        </p:nvCxnSpPr>
        <p:spPr>
          <a:xfrm>
            <a:off x="10295509" y="5197551"/>
            <a:ext cx="514892" cy="54444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29DFEC-71E1-F241-70AC-D725346F4A39}"/>
              </a:ext>
            </a:extLst>
          </p:cNvPr>
          <p:cNvCxnSpPr>
            <a:cxnSpLocks/>
          </p:cNvCxnSpPr>
          <p:nvPr/>
        </p:nvCxnSpPr>
        <p:spPr>
          <a:xfrm>
            <a:off x="10295509" y="5741998"/>
            <a:ext cx="51489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B69843-BAE8-A94A-1C1F-BA4971A06F3A}"/>
              </a:ext>
            </a:extLst>
          </p:cNvPr>
          <p:cNvCxnSpPr>
            <a:cxnSpLocks/>
          </p:cNvCxnSpPr>
          <p:nvPr/>
        </p:nvCxnSpPr>
        <p:spPr>
          <a:xfrm flipV="1">
            <a:off x="10295509" y="5741998"/>
            <a:ext cx="514892" cy="42384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1FDC0EF-8015-56DF-94F5-1AF3CC4F9F4C}"/>
              </a:ext>
            </a:extLst>
          </p:cNvPr>
          <p:cNvCxnSpPr/>
          <p:nvPr/>
        </p:nvCxnSpPr>
        <p:spPr>
          <a:xfrm>
            <a:off x="1034237" y="2269326"/>
            <a:ext cx="0" cy="12508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E48FEDF-A96C-232A-47DA-6F2DA2C92835}"/>
              </a:ext>
            </a:extLst>
          </p:cNvPr>
          <p:cNvCxnSpPr>
            <a:cxnSpLocks/>
          </p:cNvCxnSpPr>
          <p:nvPr/>
        </p:nvCxnSpPr>
        <p:spPr>
          <a:xfrm>
            <a:off x="1034237" y="4769000"/>
            <a:ext cx="7635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173886-AD38-7F92-5242-40148C57D40D}"/>
              </a:ext>
            </a:extLst>
          </p:cNvPr>
          <p:cNvCxnSpPr/>
          <p:nvPr/>
        </p:nvCxnSpPr>
        <p:spPr>
          <a:xfrm>
            <a:off x="1034237" y="4769000"/>
            <a:ext cx="0" cy="12508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86FF864-DE74-86FC-9A70-E7527D19A8ED}"/>
              </a:ext>
            </a:extLst>
          </p:cNvPr>
          <p:cNvSpPr txBox="1"/>
          <p:nvPr/>
        </p:nvSpPr>
        <p:spPr>
          <a:xfrm>
            <a:off x="149322" y="4894081"/>
            <a:ext cx="1492235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IN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Bar graph for delayed days for order lines</a:t>
            </a:r>
            <a:endParaRPr lang="en-IN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7CBA01-1B3A-CDCC-ED84-DA9C5FF2D8BB}"/>
              </a:ext>
            </a:extLst>
          </p:cNvPr>
          <p:cNvCxnSpPr>
            <a:cxnSpLocks/>
          </p:cNvCxnSpPr>
          <p:nvPr/>
        </p:nvCxnSpPr>
        <p:spPr>
          <a:xfrm>
            <a:off x="9822730" y="2488676"/>
            <a:ext cx="82955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679CCF-232C-0F21-EAA2-79CB4FA438C5}"/>
              </a:ext>
            </a:extLst>
          </p:cNvPr>
          <p:cNvSpPr txBox="1"/>
          <p:nvPr/>
        </p:nvSpPr>
        <p:spPr>
          <a:xfrm>
            <a:off x="10652289" y="1731702"/>
            <a:ext cx="1492235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IN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Bar graph for products and order quantity</a:t>
            </a:r>
            <a:endParaRPr lang="en-IN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6990454-49A3-0533-9A09-B0048D5F7590}"/>
              </a:ext>
            </a:extLst>
          </p:cNvPr>
          <p:cNvCxnSpPr/>
          <p:nvPr/>
        </p:nvCxnSpPr>
        <p:spPr>
          <a:xfrm flipV="1">
            <a:off x="7956223" y="3667027"/>
            <a:ext cx="2635500" cy="15305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C16738C-676B-612B-1EDA-7687888FD7D2}"/>
              </a:ext>
            </a:extLst>
          </p:cNvPr>
          <p:cNvSpPr txBox="1"/>
          <p:nvPr/>
        </p:nvSpPr>
        <p:spPr>
          <a:xfrm>
            <a:off x="10591723" y="3198032"/>
            <a:ext cx="1492235" cy="175432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IN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Matrix table with products &amp; order service  levels</a:t>
            </a:r>
            <a:endParaRPr lang="en-IN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492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E3A355C4-46FF-0835-8F0E-6F7BCEDC21C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b="1" i="0" dirty="0">
                <a:solidFill>
                  <a:schemeClr val="bg2"/>
                </a:solidFill>
                <a:effectLst/>
                <a:latin typeface="Ginto"/>
              </a:rPr>
              <a:t> </a:t>
            </a:r>
            <a:r>
              <a:rPr lang="en-US" sz="2000" b="1" i="0" dirty="0">
                <a:solidFill>
                  <a:schemeClr val="bg2"/>
                </a:solidFill>
                <a:effectLst/>
                <a:latin typeface="+mj-lt"/>
              </a:rPr>
              <a:t>Full Order Quantity Not Delivered</a:t>
            </a:r>
            <a:endParaRPr lang="en-IN" sz="2000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D9214191-DB45-5EEE-79C8-18B81F56329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2"/>
                </a:solidFill>
                <a:effectLst/>
                <a:latin typeface="+mj-lt"/>
              </a:rPr>
              <a:t>Top 3 customers affected: Vijay Stores, Relfresh,     Lotus Mart</a:t>
            </a:r>
          </a:p>
          <a:p>
            <a:pPr algn="l"/>
            <a:endParaRPr lang="en-US" b="1" i="0" dirty="0">
              <a:solidFill>
                <a:schemeClr val="bg2"/>
              </a:solidFill>
              <a:effectLst/>
              <a:latin typeface="+mj-lt"/>
            </a:endParaRPr>
          </a:p>
          <a:p>
            <a:endParaRPr lang="en-IN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71F8C4DA-100C-1890-8989-662C495F545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 b="0" i="0" dirty="0">
              <a:solidFill>
                <a:schemeClr val="bg2"/>
              </a:solidFill>
              <a:effectLst/>
              <a:latin typeface="+mj-lt"/>
            </a:endParaRPr>
          </a:p>
          <a:p>
            <a:r>
              <a:rPr lang="en-IN" sz="2000" dirty="0"/>
              <a:t>Major Issue Areas</a:t>
            </a: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EC3DB4EC-3FB7-140D-D785-EA816087DF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IN" sz="2000" dirty="0"/>
              <a:t>Performance Metrics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96402389-0539-73AD-93C2-FEEA38F687A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pPr lvl="1"/>
            <a:r>
              <a:rPr lang="en-US" sz="1600" b="0" i="0" dirty="0">
                <a:solidFill>
                  <a:schemeClr val="bg2"/>
                </a:solidFill>
                <a:effectLst/>
                <a:latin typeface="+mj-lt"/>
              </a:rPr>
              <a:t>Delivery of dairy and food products</a:t>
            </a:r>
          </a:p>
          <a:p>
            <a:endParaRPr lang="en-IN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12E19051-C408-4D1B-141D-1001BE16EC1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2"/>
                </a:solidFill>
                <a:effectLst/>
                <a:latin typeface="+mj-lt"/>
              </a:rPr>
              <a:t>IF%, OT%, OTIF% targets not met any day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2"/>
                </a:solidFill>
                <a:effectLst/>
                <a:latin typeface="+mj-lt"/>
              </a:rPr>
              <a:t>Average order delay: 0.42 days</a:t>
            </a:r>
          </a:p>
          <a:p>
            <a:endParaRPr lang="en-IN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Analysis Outcomes</a:t>
            </a:r>
          </a:p>
        </p:txBody>
      </p:sp>
      <p:pic>
        <p:nvPicPr>
          <p:cNvPr id="71" name="Picture Placeholder 70">
            <a:extLst>
              <a:ext uri="{FF2B5EF4-FFF2-40B4-BE49-F238E27FC236}">
                <a16:creationId xmlns:a16="http://schemas.microsoft.com/office/drawing/2014/main" id="{C33F7A4D-C3A1-0C1F-6E23-0412CDA5D225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/>
          <a:srcRect l="5182" r="5182"/>
          <a:stretch>
            <a:fillRect/>
          </a:stretch>
        </p:blipFill>
        <p:spPr/>
      </p:pic>
      <p:pic>
        <p:nvPicPr>
          <p:cNvPr id="73" name="Picture Placeholder 72">
            <a:extLst>
              <a:ext uri="{FF2B5EF4-FFF2-40B4-BE49-F238E27FC236}">
                <a16:creationId xmlns:a16="http://schemas.microsoft.com/office/drawing/2014/main" id="{85C59F43-3AB6-11AE-14B6-45C6AF1073BB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4"/>
          <a:srcRect l="2661" r="2661"/>
          <a:stretch>
            <a:fillRect/>
          </a:stretch>
        </p:blipFill>
        <p:spPr/>
      </p:pic>
      <p:pic>
        <p:nvPicPr>
          <p:cNvPr id="75" name="Picture Placeholder 74">
            <a:extLst>
              <a:ext uri="{FF2B5EF4-FFF2-40B4-BE49-F238E27FC236}">
                <a16:creationId xmlns:a16="http://schemas.microsoft.com/office/drawing/2014/main" id="{DA9EB27A-B1B5-396B-4413-1B63C9D1757C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5"/>
          <a:srcRect l="2528" r="2528"/>
          <a:stretch>
            <a:fillRect/>
          </a:stretch>
        </p:blipFill>
        <p:spPr/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D16185-55D3-A290-727A-4996BB9F0A9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18238"/>
            <a:ext cx="4114800" cy="365125"/>
          </a:xfrm>
        </p:spPr>
        <p:txBody>
          <a:bodyPr/>
          <a:lstStyle/>
          <a:p>
            <a:r>
              <a:rPr lang="en-US" dirty="0"/>
              <a:t>AtliQo Mart</a:t>
            </a:r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CFA8B549-5835-0C7F-9027-5D0D38A50DEB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D312BFC-BC59-B0F1-46DB-C786D5267B6F}"/>
              </a:ext>
            </a:extLst>
          </p:cNvPr>
          <p:cNvSpPr txBox="1"/>
          <p:nvPr/>
        </p:nvSpPr>
        <p:spPr>
          <a:xfrm>
            <a:off x="1282045" y="1622510"/>
            <a:ext cx="9690755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chemeClr val="bg2"/>
                </a:solidFill>
                <a:effectLst/>
                <a:latin typeface="+mj-lt"/>
              </a:rPr>
              <a:t>  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IN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288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520E98B6-7B33-8FD4-A662-31DD4B85E22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8200" y="2929823"/>
            <a:ext cx="1863566" cy="3080450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Regular monitoring of  inventory levels  to ensure products are in stock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Implement effective stock replenishment strategies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17726E-E8A6-1067-A263-06E7D905E8FB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3000302" y="2929822"/>
            <a:ext cx="1951935" cy="3080451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/>
              <a:t>Thorough check during logistics to identify missing items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/>
              <a:t>Use tracking system to maintain accurate stock records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06D5885-44A3-CDCE-4828-C72FE6CC5D9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64216" y="2929823"/>
            <a:ext cx="1863566" cy="3080452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/>
              <a:t>Collect &amp; analyze data on product availability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/>
              <a:t>Generate reports highlighting trends and root causes of shortages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A8B6A73-0E96-FDAC-9EBD-01550A32B56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326318" y="2929823"/>
            <a:ext cx="1951031" cy="3080452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/>
              <a:t>Delivery team prioritizes ensuring customers receive complete orders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/>
              <a:t>Clear communication with other departments for synchronized efforts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9DBAE3B-BA0F-57E0-E1A8-A6E3F79A933A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488423" y="2929823"/>
            <a:ext cx="1951031" cy="3080452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/>
              <a:t>Promptly inform customers of any product shortages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/>
              <a:t>Offer alternative solutions or adjusted delivery schedules 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16D3C8BC-FB28-3127-D29E-D4195120A3C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Ensure Product Availability</a:t>
            </a:r>
          </a:p>
        </p:txBody>
      </p:sp>
      <p:sp>
        <p:nvSpPr>
          <p:cNvPr id="60" name="Title 59">
            <a:extLst>
              <a:ext uri="{FF2B5EF4-FFF2-40B4-BE49-F238E27FC236}">
                <a16:creationId xmlns:a16="http://schemas.microsoft.com/office/drawing/2014/main" id="{0031CE36-F77D-3964-C169-771DBA49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of focus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2C8E94EA-2767-D144-C1BB-32AA2C99723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000755" y="2067143"/>
            <a:ext cx="1951481" cy="866219"/>
          </a:xfrm>
        </p:spPr>
        <p:txBody>
          <a:bodyPr/>
          <a:lstStyle/>
          <a:p>
            <a:r>
              <a:rPr lang="en-US" dirty="0"/>
              <a:t>Identify Product Shortages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78466807-A2DA-EC5D-ACDE-B83D6F7169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163312" y="2067143"/>
            <a:ext cx="1865376" cy="866219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Analyze Availability &amp; Shortages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4309857-6498-504F-0255-62BDAE2E67E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7325868" y="2067143"/>
            <a:ext cx="1951030" cy="866219"/>
          </a:xfrm>
        </p:spPr>
        <p:txBody>
          <a:bodyPr/>
          <a:lstStyle/>
          <a:p>
            <a:r>
              <a:rPr lang="en-IN" dirty="0"/>
              <a:t>Focus on Full Delivery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0A3FC2B-C9A9-F1F3-D9A3-E362D4EE44F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488424" y="2067143"/>
            <a:ext cx="1951030" cy="866219"/>
          </a:xfrm>
        </p:spPr>
        <p:txBody>
          <a:bodyPr/>
          <a:lstStyle/>
          <a:p>
            <a:r>
              <a:rPr lang="en-IN" dirty="0"/>
              <a:t>Customer Communication</a:t>
            </a:r>
          </a:p>
        </p:txBody>
      </p:sp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930FF33C-2E3C-37EC-75C2-1BE4513D9B62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82148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993E4D5-4AD0-4740-096D-6822944C8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Aryadevi R</a:t>
            </a:r>
          </a:p>
          <a:p>
            <a:pPr lvl="0"/>
            <a:r>
              <a:rPr lang="en-US" dirty="0"/>
              <a:t>aryadevi_r@outlook.com</a:t>
            </a:r>
          </a:p>
          <a:p>
            <a:r>
              <a:rPr lang="en-US" dirty="0">
                <a:hlinkClick r:id="rId3"/>
              </a:rPr>
              <a:t>Portfolio</a:t>
            </a:r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8448DC3-901D-C0A6-0892-04E0081996F8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4"/>
          <a:srcRect t="6061" b="6061"/>
          <a:stretch>
            <a:fillRect/>
          </a:stretch>
        </p:blipFill>
        <p:spPr/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4017D13-37D3-9D7A-2243-94FD9945D1F3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5"/>
          <a:srcRect t="6061" b="6061"/>
          <a:stretch>
            <a:fillRect/>
          </a:stretch>
        </p:blipFill>
        <p:spPr/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82DCA81B-4AA1-3653-8EB2-61B6B0729BBF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6"/>
          <a:srcRect t="6013" b="6013"/>
          <a:stretch>
            <a:fillRect/>
          </a:stretch>
        </p:blipFill>
        <p:spPr/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9F3C348C-AE6A-60CD-D877-6B387BB3C409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7"/>
          <a:srcRect t="6061" b="606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Project Scope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Solution Approach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Analysis Outcomes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Primary goals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64F554-8F3F-2148-FE86-1FE8F66B856B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noProof="0" dirty="0"/>
              <a:t>Atliqo Mart</a:t>
            </a:r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AtliQ</a:t>
            </a:r>
            <a:r>
              <a:rPr lang="en-US" dirty="0">
                <a:solidFill>
                  <a:schemeClr val="bg1"/>
                </a:solidFill>
              </a:rPr>
              <a:t> Mart is a growing FMCG manufacturer headquartered in Gujarat, India which is currently operating in Surat, Ahmedabad and Vadodara. They are planning to expand to other metros/Tier 1 cities in the next 2 years</a:t>
            </a:r>
          </a:p>
          <a:p>
            <a:endParaRPr lang="en-US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59AC624B-4FD9-E308-F182-08902D49A82B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D246665A-6901-3F62-340A-A95E775ACA4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goals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788340" y="2565175"/>
            <a:ext cx="2605635" cy="1828800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cap="none" dirty="0"/>
              <a:t>Track ‘On Time’ &amp; ‘In Full’ delivery service level for all customers daily basis.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cap="none" dirty="0"/>
              <a:t>Measure ‘On-time delivery (OT)%’, ‘In-full delivery (IF)%’ &amp; ‘On Time in full (OTIF)%’ of customer orders daily basis against the target service level.</a:t>
            </a:r>
          </a:p>
        </p:txBody>
      </p:sp>
      <p:pic>
        <p:nvPicPr>
          <p:cNvPr id="48" name="Picture placeholder 19" descr="Layout of website design sketches on white paper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>
            <a:blip r:embed="rId4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3A49D3-77AB-37E3-204A-F24C2E66B48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490952" y="4220502"/>
            <a:ext cx="2037175" cy="602351"/>
          </a:xfrm>
        </p:spPr>
        <p:txBody>
          <a:bodyPr/>
          <a:lstStyle/>
          <a:p>
            <a:r>
              <a:rPr lang="en-IN" sz="2000" dirty="0"/>
              <a:t>Identify data source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222CFB-DE13-4B54-C46B-D5863977747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98034" y="2645527"/>
            <a:ext cx="1877575" cy="890693"/>
          </a:xfrm>
        </p:spPr>
        <p:txBody>
          <a:bodyPr/>
          <a:lstStyle/>
          <a:p>
            <a:r>
              <a:rPr lang="en-IN" sz="2000" dirty="0"/>
              <a:t>Clean and model data for analysis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5C0304-295C-534F-D3C7-B1FE27EF0D7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099138" y="4764398"/>
            <a:ext cx="1940933" cy="890693"/>
          </a:xfrm>
        </p:spPr>
        <p:txBody>
          <a:bodyPr/>
          <a:lstStyle/>
          <a:p>
            <a:r>
              <a:rPr lang="en-IN" sz="2000" dirty="0"/>
              <a:t>Create a dashboard that measures KPIs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D5C29A1-BF8F-926C-55C2-29A972CF9C0D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501941" y="4764398"/>
            <a:ext cx="1877575" cy="668239"/>
          </a:xfrm>
        </p:spPr>
        <p:txBody>
          <a:bodyPr/>
          <a:lstStyle/>
          <a:p>
            <a:r>
              <a:rPr lang="en-IN" sz="2000" dirty="0"/>
              <a:t>Provide relevant filters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01C249A-AEB8-D22E-9B13-64B65DDE7B4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718534" y="2394389"/>
            <a:ext cx="1877575" cy="1457135"/>
          </a:xfrm>
        </p:spPr>
        <p:txBody>
          <a:bodyPr/>
          <a:lstStyle/>
          <a:p>
            <a:r>
              <a:rPr lang="en-IN" sz="2000" dirty="0"/>
              <a:t>Dashboard should depict both low and high level insights</a:t>
            </a:r>
          </a:p>
        </p:txBody>
      </p:sp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Scope</a:t>
            </a:r>
          </a:p>
        </p:txBody>
      </p:sp>
    </p:spTree>
    <p:extLst>
      <p:ext uri="{BB962C8B-B14F-4D97-AF65-F5344CB8AC3E}">
        <p14:creationId xmlns:p14="http://schemas.microsoft.com/office/powerpoint/2010/main" val="4065694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3A49D3-77AB-37E3-204A-F24C2E66B4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IN" sz="2000" dirty="0"/>
              <a:t>5 tables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222CFB-DE13-4B54-C46B-D5863977747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/>
              <a:t>3 dimension tables – customers, products, date, target orders</a:t>
            </a:r>
            <a:br>
              <a:rPr lang="en-IN" sz="2000" dirty="0"/>
            </a:br>
            <a:r>
              <a:rPr lang="en-IN" sz="2000" dirty="0"/>
              <a:t>2 fact tables – order_lines, order aggregates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5C0304-295C-534F-D3C7-B1FE27EF0D7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271607" y="2823237"/>
            <a:ext cx="5162709" cy="420683"/>
          </a:xfrm>
        </p:spPr>
        <p:txBody>
          <a:bodyPr/>
          <a:lstStyle/>
          <a:p>
            <a:r>
              <a:rPr lang="en-IN" sz="2000" dirty="0"/>
              <a:t>Visualization/ Dashboard</a:t>
            </a:r>
          </a:p>
        </p:txBody>
      </p:sp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Approach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308B4FF4-4DB5-5857-E590-1C59C9BC7423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/>
          <a:srcRect l="5182" r="5182"/>
          <a:stretch>
            <a:fillRect/>
          </a:stretch>
        </p:blipFill>
        <p:spPr/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A01D4243-83AE-5AB8-4B84-5BA4B1458DBC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4"/>
          <a:srcRect l="2661" r="2661"/>
          <a:stretch>
            <a:fillRect/>
          </a:stretch>
        </p:blipFill>
        <p:spPr>
          <a:xfrm>
            <a:off x="4719926" y="2732677"/>
            <a:ext cx="536270" cy="565882"/>
          </a:xfrm>
        </p:spPr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C8260B6F-79AE-3A2E-C690-8D0555D0E655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5"/>
          <a:srcRect t="5421" b="5421"/>
          <a:stretch>
            <a:fillRect/>
          </a:stretch>
        </p:blipFill>
        <p:spPr>
          <a:xfrm>
            <a:off x="4735337" y="3914623"/>
            <a:ext cx="536270" cy="565882"/>
          </a:xfrm>
        </p:spPr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E024166C-AB28-18FC-498C-DE5D985C60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271607" y="3972608"/>
            <a:ext cx="5162709" cy="421399"/>
          </a:xfrm>
        </p:spPr>
        <p:txBody>
          <a:bodyPr/>
          <a:lstStyle/>
          <a:p>
            <a:r>
              <a:rPr lang="en-IN" dirty="0"/>
              <a:t>Data imported, analysed and transformed</a:t>
            </a:r>
          </a:p>
        </p:txBody>
      </p:sp>
      <p:pic>
        <p:nvPicPr>
          <p:cNvPr id="28" name="Picture Placeholder 24">
            <a:extLst>
              <a:ext uri="{FF2B5EF4-FFF2-40B4-BE49-F238E27FC236}">
                <a16:creationId xmlns:a16="http://schemas.microsoft.com/office/drawing/2014/main" id="{5688D356-CFED-4659-5909-4087E5AC068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2616" r="2616"/>
          <a:stretch/>
        </p:blipFill>
        <p:spPr>
          <a:xfrm>
            <a:off x="4735337" y="5096569"/>
            <a:ext cx="536270" cy="565882"/>
          </a:xfrm>
          <a:prstGeom prst="rect">
            <a:avLst/>
          </a:prstGeom>
        </p:spPr>
      </p:pic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E707824F-51CD-37A4-9C17-DB579EEAC472}"/>
              </a:ext>
            </a:extLst>
          </p:cNvPr>
          <p:cNvSpPr txBox="1">
            <a:spLocks/>
          </p:cNvSpPr>
          <p:nvPr/>
        </p:nvSpPr>
        <p:spPr>
          <a:xfrm>
            <a:off x="5271607" y="5151208"/>
            <a:ext cx="5162709" cy="4213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Relationships between tables</a:t>
            </a:r>
          </a:p>
        </p:txBody>
      </p:sp>
    </p:spTree>
    <p:extLst>
      <p:ext uri="{BB962C8B-B14F-4D97-AF65-F5344CB8AC3E}">
        <p14:creationId xmlns:p14="http://schemas.microsoft.com/office/powerpoint/2010/main" val="3664360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996846"/>
          </a:xfrm>
        </p:spPr>
        <p:txBody>
          <a:bodyPr/>
          <a:lstStyle/>
          <a:p>
            <a:pPr algn="ctr"/>
            <a:r>
              <a:rPr lang="en-US" dirty="0"/>
              <a:t>Data Cleaning/Transformation in Power Query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581C78-ACB0-8C71-EA98-7B97C758BE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8" t="-1416" r="-198" b="8810"/>
          <a:stretch/>
        </p:blipFill>
        <p:spPr>
          <a:xfrm>
            <a:off x="966001" y="1503923"/>
            <a:ext cx="9931386" cy="508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406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996846"/>
          </a:xfrm>
        </p:spPr>
        <p:txBody>
          <a:bodyPr/>
          <a:lstStyle/>
          <a:p>
            <a:pPr algn="ctr"/>
            <a:r>
              <a:rPr lang="en-US" dirty="0"/>
              <a:t>Data Modelling in Power Pivot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B4CD52-61E6-77CD-880E-D9B58004F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967" y="1398107"/>
            <a:ext cx="9781292" cy="503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93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5B0182B-55F2-3D58-8CE6-865274103D5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IN" dirty="0"/>
              <a:t>Count of all order lines from fact_order_lines table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5464D15A-1F86-3CA9-EF71-6180E743453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IN" dirty="0"/>
              <a:t>Number of order lines shipped In Full Quantity / Total order lines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8E9238E-BBD8-F660-F679-96CD4C591662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IN" dirty="0"/>
              <a:t>Total quantity shaped / total quantity ordered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C879AFE-61E3-84F9-1B32-B42FAC547A33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IN" dirty="0"/>
              <a:t>Count of all orders from fact_orders_aggregate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CC3059EF-1865-65D7-8A16-9671127CC43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IN" dirty="0"/>
              <a:t>Number of orders delivered On Time / Total number of orders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EDDCD6A-F28F-8457-53CB-8C5384581F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IN" dirty="0"/>
              <a:t>Total order lines</a:t>
            </a:r>
          </a:p>
        </p:txBody>
      </p:sp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Solution Approach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08428F9-CB29-41C7-EE35-5DFC89C8D005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IN" dirty="0"/>
              <a:t>Line fill rate (LIFR%)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59A6771E-7FEE-5083-CEB6-633D03102E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IN" dirty="0"/>
              <a:t>Volume fill rate (VOFR%)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BBBE704-2D4E-D388-DD15-061F6E2D8AF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IN" dirty="0"/>
              <a:t>Total orders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A08B9F3-59CB-79E5-DE05-8D3186C6F37B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IN" dirty="0"/>
              <a:t>On time delivery (OT%)</a:t>
            </a:r>
          </a:p>
        </p:txBody>
      </p:sp>
    </p:spTree>
    <p:extLst>
      <p:ext uri="{BB962C8B-B14F-4D97-AF65-F5344CB8AC3E}">
        <p14:creationId xmlns:p14="http://schemas.microsoft.com/office/powerpoint/2010/main" val="377111075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Dark Presentation_win32_v5" id="{58BAEBF1-5D61-4C15-85CE-FF9951014D92}" vid="{276E4683-2F29-4A34-B0D2-95452F46AA5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37AE0CD-4570-4F66-89CD-DDD19F091E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D5854E-F453-4846-A87D-6EF3DCF73E3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8C25491-3B09-4F3E-8C86-936D290E401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dark</Template>
  <TotalTime>2380</TotalTime>
  <Words>623</Words>
  <Application>Microsoft Office PowerPoint</Application>
  <PresentationFormat>Widescreen</PresentationFormat>
  <Paragraphs>129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等线</vt:lpstr>
      <vt:lpstr>Abadi</vt:lpstr>
      <vt:lpstr>Arial</vt:lpstr>
      <vt:lpstr>Calibri</vt:lpstr>
      <vt:lpstr>Ginto</vt:lpstr>
      <vt:lpstr>Posterama</vt:lpstr>
      <vt:lpstr>Posterama Text Black</vt:lpstr>
      <vt:lpstr>Posterama Text SemiBold</vt:lpstr>
      <vt:lpstr>Custom</vt:lpstr>
      <vt:lpstr>Supply Chain Analysis  in FMCG Domain</vt:lpstr>
      <vt:lpstr>Agenda</vt:lpstr>
      <vt:lpstr>Introduction</vt:lpstr>
      <vt:lpstr>Primary goals</vt:lpstr>
      <vt:lpstr>Project Scope</vt:lpstr>
      <vt:lpstr>Solution Approach</vt:lpstr>
      <vt:lpstr>Data Cleaning/Transformation in Power Query</vt:lpstr>
      <vt:lpstr>Data Modelling in Power Pivot</vt:lpstr>
      <vt:lpstr>Solution Approach</vt:lpstr>
      <vt:lpstr>Solution Approach</vt:lpstr>
      <vt:lpstr>Order Analysis Dashboard</vt:lpstr>
      <vt:lpstr>Order Analysis Dashboard</vt:lpstr>
      <vt:lpstr>Order Analysis Dashboard</vt:lpstr>
      <vt:lpstr>Order Analysis Dashboard</vt:lpstr>
      <vt:lpstr>Analysis Outcomes</vt:lpstr>
      <vt:lpstr>Areas of focus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Aryadevi R</dc:creator>
  <cp:lastModifiedBy>Aryadevi R</cp:lastModifiedBy>
  <cp:revision>3</cp:revision>
  <dcterms:created xsi:type="dcterms:W3CDTF">2024-10-14T14:13:35Z</dcterms:created>
  <dcterms:modified xsi:type="dcterms:W3CDTF">2024-10-17T02:15:06Z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